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091602cff7a9da5" providerId="LiveId" clId="{83FB9D25-4F13-4304-84E3-9620F33B6C71}"/>
    <pc:docChg chg="modSld">
      <pc:chgData name="" userId="0091602cff7a9da5" providerId="LiveId" clId="{83FB9D25-4F13-4304-84E3-9620F33B6C71}" dt="2026-01-01T23:11:24.828" v="28" actId="1076"/>
      <pc:docMkLst>
        <pc:docMk/>
      </pc:docMkLst>
      <pc:sldChg chg="modSp">
        <pc:chgData name="" userId="0091602cff7a9da5" providerId="LiveId" clId="{83FB9D25-4F13-4304-84E3-9620F33B6C71}" dt="2026-01-01T23:11:24.828" v="28" actId="1076"/>
        <pc:sldMkLst>
          <pc:docMk/>
          <pc:sldMk cId="0" sldId="259"/>
        </pc:sldMkLst>
        <pc:spChg chg="mod">
          <ac:chgData name="" userId="0091602cff7a9da5" providerId="LiveId" clId="{83FB9D25-4F13-4304-84E3-9620F33B6C71}" dt="2026-01-01T23:11:24.828" v="28" actId="1076"/>
          <ac:spMkLst>
            <pc:docMk/>
            <pc:sldMk cId="0" sldId="259"/>
            <ac:spMk id="8" creationId="{00000000-0000-0000-0000-000000000000}"/>
          </ac:spMkLst>
        </pc:spChg>
      </pc:sldChg>
      <pc:sldChg chg="modSp">
        <pc:chgData name="" userId="0091602cff7a9da5" providerId="LiveId" clId="{83FB9D25-4F13-4304-84E3-9620F33B6C71}" dt="2026-01-01T23:10:47.437" v="26" actId="1035"/>
        <pc:sldMkLst>
          <pc:docMk/>
          <pc:sldMk cId="2988259668" sldId="271"/>
        </pc:sldMkLst>
        <pc:spChg chg="mod">
          <ac:chgData name="" userId="0091602cff7a9da5" providerId="LiveId" clId="{83FB9D25-4F13-4304-84E3-9620F33B6C71}" dt="2026-01-01T23:10:47.437" v="26" actId="1035"/>
          <ac:spMkLst>
            <pc:docMk/>
            <pc:sldMk cId="2988259668" sldId="271"/>
            <ac:spMk id="7" creationId="{00000000-0000-0000-0000-000000000000}"/>
          </ac:spMkLst>
        </pc:spChg>
        <pc:grpChg chg="mod">
          <ac:chgData name="" userId="0091602cff7a9da5" providerId="LiveId" clId="{83FB9D25-4F13-4304-84E3-9620F33B6C71}" dt="2026-01-01T23:10:41.310" v="0" actId="14100"/>
          <ac:grpSpMkLst>
            <pc:docMk/>
            <pc:sldMk cId="2988259668" sldId="271"/>
            <ac:grpSpMk id="5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591814" y="4122497"/>
            <a:ext cx="19471627" cy="6498656"/>
          </a:xfrm>
          <a:custGeom>
            <a:avLst/>
            <a:gdLst/>
            <a:ahLst/>
            <a:cxnLst/>
            <a:rect l="l" t="t" r="r" b="b"/>
            <a:pathLst>
              <a:path w="19471627" h="6498656">
                <a:moveTo>
                  <a:pt x="19471628" y="0"/>
                </a:moveTo>
                <a:lnTo>
                  <a:pt x="0" y="0"/>
                </a:lnTo>
                <a:lnTo>
                  <a:pt x="0" y="6498656"/>
                </a:lnTo>
                <a:lnTo>
                  <a:pt x="19471628" y="6498656"/>
                </a:lnTo>
                <a:lnTo>
                  <a:pt x="19471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32130" y="372947"/>
            <a:ext cx="9755870" cy="9743675"/>
          </a:xfrm>
          <a:custGeom>
            <a:avLst/>
            <a:gdLst/>
            <a:ahLst/>
            <a:cxnLst/>
            <a:rect l="l" t="t" r="r" b="b"/>
            <a:pathLst>
              <a:path w="9755870" h="9743675">
                <a:moveTo>
                  <a:pt x="0" y="0"/>
                </a:moveTo>
                <a:lnTo>
                  <a:pt x="9755870" y="0"/>
                </a:lnTo>
                <a:lnTo>
                  <a:pt x="9755870" y="9743675"/>
                </a:lnTo>
                <a:lnTo>
                  <a:pt x="0" y="9743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90490" y="1028700"/>
            <a:ext cx="8229600" cy="82296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4231" y="-32"/>
              <a:ext cx="6378462" cy="6350064"/>
            </a:xfrm>
            <a:custGeom>
              <a:avLst/>
              <a:gdLst/>
              <a:ahLst/>
              <a:cxnLst/>
              <a:rect l="l" t="t" r="r" b="b"/>
              <a:pathLst>
                <a:path w="6378462" h="6350064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08023" y="420342"/>
              <a:ext cx="5533953" cy="5509315"/>
            </a:xfrm>
            <a:custGeom>
              <a:avLst/>
              <a:gdLst/>
              <a:ahLst/>
              <a:cxnLst/>
              <a:rect l="l" t="t" r="r" b="b"/>
              <a:pathLst>
                <a:path w="5533953" h="5509315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6"/>
              <a:stretch>
                <a:fillRect l="-39264" r="-3616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74394" y="-393696"/>
            <a:ext cx="8269359" cy="5571481"/>
          </a:xfrm>
          <a:custGeom>
            <a:avLst/>
            <a:gdLst/>
            <a:ahLst/>
            <a:cxnLst/>
            <a:rect l="l" t="t" r="r" b="b"/>
            <a:pathLst>
              <a:path w="8269359" h="5571481">
                <a:moveTo>
                  <a:pt x="0" y="0"/>
                </a:moveTo>
                <a:lnTo>
                  <a:pt x="8269359" y="0"/>
                </a:lnTo>
                <a:lnTo>
                  <a:pt x="8269359" y="5571481"/>
                </a:lnTo>
                <a:lnTo>
                  <a:pt x="0" y="5571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0803" y="4303298"/>
            <a:ext cx="7494781" cy="94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</a:pPr>
            <a:r>
              <a:rPr lang="en-US" sz="6191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AI TEACHER AGENT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803" y="5244784"/>
            <a:ext cx="8363197" cy="63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3"/>
              </a:lnSpc>
            </a:pPr>
            <a:r>
              <a:rPr lang="en-US" sz="4219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WITH ADAPTIVE DIFFICULTY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803" y="566756"/>
            <a:ext cx="4508970" cy="56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3724" b="1" u="sng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BSCS-F23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0803" y="3742973"/>
            <a:ext cx="4508970" cy="56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3724" b="1" u="sng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TITLE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803" y="6577615"/>
            <a:ext cx="4508970" cy="56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3724" b="1" u="sng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TO: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803" y="7128415"/>
            <a:ext cx="5141344" cy="64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247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TO MAAM IRFANA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042" y="1974806"/>
            <a:ext cx="7470487" cy="97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sz="735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35508" y="-22777"/>
            <a:ext cx="8816985" cy="10618305"/>
          </a:xfrm>
          <a:custGeom>
            <a:avLst/>
            <a:gdLst/>
            <a:ahLst/>
            <a:cxnLst/>
            <a:rect l="l" t="t" r="r" b="b"/>
            <a:pathLst>
              <a:path w="8816985" h="10618305">
                <a:moveTo>
                  <a:pt x="0" y="0"/>
                </a:moveTo>
                <a:lnTo>
                  <a:pt x="8816984" y="0"/>
                </a:lnTo>
                <a:lnTo>
                  <a:pt x="8816984" y="10618304"/>
                </a:lnTo>
                <a:lnTo>
                  <a:pt x="0" y="10618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199557" y="598420"/>
            <a:ext cx="3328176" cy="92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u="sng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Demonstration Screenshots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34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40852" y="-997618"/>
            <a:ext cx="8890638" cy="5312592"/>
            <a:chOff x="0" y="0"/>
            <a:chExt cx="11854184" cy="7083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4184" cy="7083456"/>
            </a:xfrm>
            <a:custGeom>
              <a:avLst/>
              <a:gdLst/>
              <a:ahLst/>
              <a:cxnLst/>
              <a:rect l="l" t="t" r="r" b="b"/>
              <a:pathLst>
                <a:path w="11854184" h="7083456">
                  <a:moveTo>
                    <a:pt x="0" y="0"/>
                  </a:moveTo>
                  <a:lnTo>
                    <a:pt x="11854184" y="0"/>
                  </a:lnTo>
                  <a:lnTo>
                    <a:pt x="11854184" y="7083456"/>
                  </a:lnTo>
                  <a:lnTo>
                    <a:pt x="0" y="708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68422" y="3046874"/>
              <a:ext cx="8124569" cy="110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6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FINDINGS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9326" y="4038600"/>
            <a:ext cx="14929349" cy="589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799" lvl="1" indent="-321900" algn="just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Fallback Mechanisms</a:t>
            </a:r>
          </a:p>
          <a:p>
            <a:pPr algn="just">
              <a:lnSpc>
                <a:spcPts val="4174"/>
              </a:lnSpc>
            </a:pPr>
            <a:r>
              <a:rPr lang="en-US" sz="298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      Operates reliably without LLMs using template-based generation.</a:t>
            </a:r>
          </a:p>
          <a:p>
            <a:pPr marL="643799" lvl="1" indent="-321900" algn="just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Intelligent Content Type Detection</a:t>
            </a:r>
          </a:p>
          <a:p>
            <a:pPr algn="just">
              <a:lnSpc>
                <a:spcPts val="4174"/>
              </a:lnSpc>
            </a:pPr>
            <a:r>
              <a:rPr lang="en-US" sz="298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      Automatically detects intent and extracts topics from queries.</a:t>
            </a:r>
          </a:p>
          <a:p>
            <a:pPr marL="643799" lvl="1" indent="-321900" algn="just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Comprehensive Validation Layer</a:t>
            </a:r>
          </a:p>
          <a:p>
            <a:pPr algn="just">
              <a:lnSpc>
                <a:spcPts val="4174"/>
              </a:lnSpc>
              <a:spcBef>
                <a:spcPct val="0"/>
              </a:spcBef>
            </a:pPr>
            <a:r>
              <a:rPr lang="en-US" sz="298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      Ensures data integrity with strict validation and bounded scoring.</a:t>
            </a:r>
          </a:p>
          <a:p>
            <a:pPr marL="643799" lvl="1" indent="-321900" algn="just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Sign in/ Sign up</a:t>
            </a:r>
          </a:p>
          <a:p>
            <a:pPr algn="just">
              <a:lnSpc>
                <a:spcPts val="4174"/>
              </a:lnSpc>
              <a:spcBef>
                <a:spcPct val="0"/>
              </a:spcBef>
            </a:pPr>
            <a:r>
              <a:rPr lang="en-US" sz="298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      Don’t allow user to use website without sign in/up.</a:t>
            </a:r>
          </a:p>
          <a:p>
            <a:pPr marL="643799" lvl="1" indent="-321900" algn="just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AI-Powered Answer Evaluation</a:t>
            </a:r>
          </a:p>
          <a:p>
            <a:pPr algn="just">
              <a:lnSpc>
                <a:spcPts val="4174"/>
              </a:lnSpc>
              <a:spcBef>
                <a:spcPct val="0"/>
              </a:spcBef>
            </a:pPr>
            <a:r>
              <a:rPr lang="en-US" sz="298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      Semantically evaluates answers with feedback and partial scoring.</a:t>
            </a:r>
          </a:p>
          <a:p>
            <a:pPr algn="just">
              <a:lnSpc>
                <a:spcPts val="4174"/>
              </a:lnSpc>
              <a:spcBef>
                <a:spcPct val="0"/>
              </a:spcBef>
            </a:pPr>
            <a:endParaRPr lang="en-US" sz="2981" dirty="0">
              <a:solidFill>
                <a:srgbClr val="0E0F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40852" y="3030338"/>
            <a:ext cx="9764643" cy="813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1646" lvl="1" indent="-490823" algn="just">
              <a:lnSpc>
                <a:spcPts val="6365"/>
              </a:lnSpc>
              <a:spcBef>
                <a:spcPct val="0"/>
              </a:spcBef>
              <a:buAutoNum type="arabicPeriod"/>
            </a:pPr>
            <a:r>
              <a:rPr lang="en-US" sz="4546" b="1" u="sng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Achievements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40852" y="-759305"/>
            <a:ext cx="8890638" cy="5312592"/>
            <a:chOff x="0" y="0"/>
            <a:chExt cx="11854184" cy="7083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4184" cy="7083456"/>
            </a:xfrm>
            <a:custGeom>
              <a:avLst/>
              <a:gdLst/>
              <a:ahLst/>
              <a:cxnLst/>
              <a:rect l="l" t="t" r="r" b="b"/>
              <a:pathLst>
                <a:path w="11854184" h="7083456">
                  <a:moveTo>
                    <a:pt x="0" y="0"/>
                  </a:moveTo>
                  <a:lnTo>
                    <a:pt x="11854184" y="0"/>
                  </a:lnTo>
                  <a:lnTo>
                    <a:pt x="11854184" y="7083456"/>
                  </a:lnTo>
                  <a:lnTo>
                    <a:pt x="0" y="708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68422" y="3046874"/>
              <a:ext cx="8124569" cy="110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6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FINDINGS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2834" y="5057775"/>
            <a:ext cx="15742331" cy="38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489" lvl="1" indent="-341245" algn="just">
              <a:lnSpc>
                <a:spcPts val="4425"/>
              </a:lnSpc>
              <a:spcBef>
                <a:spcPct val="0"/>
              </a:spcBef>
              <a:buFont typeface="Arial"/>
              <a:buChar char="•"/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Personalization</a:t>
            </a:r>
          </a:p>
          <a:p>
            <a:pPr algn="just">
              <a:lnSpc>
                <a:spcPts val="4425"/>
              </a:lnSpc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</a:t>
            </a:r>
            <a:r>
              <a:rPr lang="en-US" sz="316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Adapts learning using conversation memory and performance tracking.</a:t>
            </a:r>
          </a:p>
          <a:p>
            <a:pPr marL="682489" lvl="1" indent="-341245" algn="just">
              <a:lnSpc>
                <a:spcPts val="4425"/>
              </a:lnSpc>
              <a:spcBef>
                <a:spcPct val="0"/>
              </a:spcBef>
              <a:buFont typeface="Arial"/>
              <a:buChar char="•"/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Flexibility</a:t>
            </a:r>
          </a:p>
          <a:p>
            <a:pPr algn="just">
              <a:lnSpc>
                <a:spcPts val="4425"/>
              </a:lnSpc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</a:t>
            </a:r>
            <a:r>
              <a:rPr lang="en-US" sz="316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Generates customizable quizzes from topics or PDF documents.</a:t>
            </a:r>
          </a:p>
          <a:p>
            <a:pPr marL="682489" lvl="1" indent="-341245" algn="just">
              <a:lnSpc>
                <a:spcPts val="4425"/>
              </a:lnSpc>
              <a:spcBef>
                <a:spcPct val="0"/>
              </a:spcBef>
              <a:buFont typeface="Arial"/>
              <a:buChar char="•"/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 Integration</a:t>
            </a:r>
          </a:p>
          <a:p>
            <a:pPr algn="just">
              <a:lnSpc>
                <a:spcPts val="4425"/>
              </a:lnSpc>
              <a:spcBef>
                <a:spcPct val="0"/>
              </a:spcBef>
            </a:pPr>
            <a:r>
              <a:rPr lang="en-US" sz="3161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</a:t>
            </a:r>
            <a:r>
              <a:rPr lang="en-US" sz="3161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Enhances learning with videos, references, and document-based content.</a:t>
            </a:r>
          </a:p>
          <a:p>
            <a:pPr algn="just">
              <a:lnSpc>
                <a:spcPts val="4425"/>
              </a:lnSpc>
              <a:spcBef>
                <a:spcPct val="0"/>
              </a:spcBef>
            </a:pPr>
            <a:endParaRPr lang="en-US" sz="3161" dirty="0">
              <a:solidFill>
                <a:srgbClr val="0E0F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40852" y="3501117"/>
            <a:ext cx="9764643" cy="77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823" lvl="1" algn="just">
              <a:lnSpc>
                <a:spcPts val="6365"/>
              </a:lnSpc>
              <a:spcBef>
                <a:spcPct val="0"/>
              </a:spcBef>
            </a:pPr>
            <a:r>
              <a:rPr lang="en-US" sz="4546" b="1" u="sng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2. User Experience Insights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40852" y="-759305"/>
            <a:ext cx="8890638" cy="5312592"/>
            <a:chOff x="0" y="0"/>
            <a:chExt cx="11854184" cy="7083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4184" cy="7083456"/>
            </a:xfrm>
            <a:custGeom>
              <a:avLst/>
              <a:gdLst/>
              <a:ahLst/>
              <a:cxnLst/>
              <a:rect l="l" t="t" r="r" b="b"/>
              <a:pathLst>
                <a:path w="11854184" h="7083456">
                  <a:moveTo>
                    <a:pt x="0" y="0"/>
                  </a:moveTo>
                  <a:lnTo>
                    <a:pt x="11854184" y="0"/>
                  </a:lnTo>
                  <a:lnTo>
                    <a:pt x="11854184" y="7083456"/>
                  </a:lnTo>
                  <a:lnTo>
                    <a:pt x="0" y="708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68422" y="3046874"/>
              <a:ext cx="8124569" cy="110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6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FINDINGS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56361" y="4832490"/>
            <a:ext cx="15802939" cy="67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854" lvl="1" indent="-396427" algn="just">
              <a:lnSpc>
                <a:spcPts val="5141"/>
              </a:lnSpc>
              <a:spcBef>
                <a:spcPct val="0"/>
              </a:spcBef>
              <a:buFont typeface="Arial"/>
              <a:buChar char="•"/>
            </a:pPr>
            <a:r>
              <a:rPr lang="en-US" sz="3672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Response Times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6361" y="6888253"/>
            <a:ext cx="15802939" cy="67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854" lvl="1" indent="-396427" algn="just">
              <a:lnSpc>
                <a:spcPts val="5141"/>
              </a:lnSpc>
              <a:spcBef>
                <a:spcPct val="0"/>
              </a:spcBef>
              <a:buFont typeface="Arial"/>
              <a:buChar char="•"/>
            </a:pPr>
            <a:r>
              <a:rPr lang="en-US" sz="3672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Quality 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3948" y="5531979"/>
            <a:ext cx="13596696" cy="132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  <a:spcBef>
                <a:spcPct val="0"/>
              </a:spcBef>
            </a:pPr>
            <a:r>
              <a:rPr lang="en-US" sz="3672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Ensures fast APIs, efficient database queries, and timely LLM and PDF processing.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3948" y="7587743"/>
            <a:ext cx="13596696" cy="132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  <a:spcBef>
                <a:spcPct val="0"/>
              </a:spcBef>
            </a:pPr>
            <a:r>
              <a:rPr lang="en-US" sz="3672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Maintains high completeness, confidence, diversity, and semantic answer accuracy.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6917" y="3501117"/>
            <a:ext cx="9764643" cy="77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823" lvl="1" algn="just">
              <a:lnSpc>
                <a:spcPts val="6365"/>
              </a:lnSpc>
              <a:spcBef>
                <a:spcPct val="0"/>
              </a:spcBef>
            </a:pPr>
            <a:r>
              <a:rPr lang="en-US" sz="4546" b="1" u="sng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3. System Performance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314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74662" y="511827"/>
            <a:ext cx="7423018" cy="4435617"/>
            <a:chOff x="0" y="0"/>
            <a:chExt cx="9897357" cy="5914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7357" cy="5914156"/>
            </a:xfrm>
            <a:custGeom>
              <a:avLst/>
              <a:gdLst/>
              <a:ahLst/>
              <a:cxnLst/>
              <a:rect l="l" t="t" r="r" b="b"/>
              <a:pathLst>
                <a:path w="9897357" h="5914156">
                  <a:moveTo>
                    <a:pt x="0" y="0"/>
                  </a:moveTo>
                  <a:lnTo>
                    <a:pt x="9897357" y="0"/>
                  </a:lnTo>
                  <a:lnTo>
                    <a:pt x="9897357" y="5914156"/>
                  </a:lnTo>
                  <a:lnTo>
                    <a:pt x="0" y="5914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393005" y="2359297"/>
              <a:ext cx="7310697" cy="15188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59"/>
                </a:lnSpc>
              </a:pPr>
              <a:r>
                <a:rPr lang="en-US" sz="501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</a:t>
              </a:r>
            </a:p>
            <a:p>
              <a:pPr algn="ctr">
                <a:lnSpc>
                  <a:spcPts val="4459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ENHANCEMENTS</a:t>
              </a:r>
              <a:endParaRPr lang="en-US" sz="501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6880" y="4616007"/>
            <a:ext cx="16150120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854" lvl="1" indent="-396427" algn="just">
              <a:lnSpc>
                <a:spcPts val="5141"/>
              </a:lnSpc>
              <a:spcBef>
                <a:spcPct val="0"/>
              </a:spcBef>
              <a:buFont typeface="Arial"/>
              <a:buChar char="•"/>
            </a:pPr>
            <a:r>
              <a:rPr lang="en-US" sz="4800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Context-based enhancements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6880" y="5697403"/>
            <a:ext cx="16150120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854" lvl="1" indent="-396427" algn="just">
              <a:lnSpc>
                <a:spcPts val="5141"/>
              </a:lnSpc>
              <a:spcBef>
                <a:spcPct val="0"/>
              </a:spcBef>
              <a:buFont typeface="Arial"/>
              <a:buChar char="•"/>
            </a:pPr>
            <a:r>
              <a:rPr lang="en-US" sz="4800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Generation of MCQs, LQs in Quiz Generation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6880" y="6844093"/>
            <a:ext cx="16150120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854" lvl="1" indent="-396427" algn="just">
              <a:lnSpc>
                <a:spcPts val="5141"/>
              </a:lnSpc>
              <a:spcBef>
                <a:spcPct val="0"/>
              </a:spcBef>
              <a:buFont typeface="Arial"/>
              <a:buChar char="•"/>
            </a:pPr>
            <a:r>
              <a:rPr lang="en-US" sz="4800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PDF Words Enhancements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45215" y="-939414"/>
            <a:ext cx="8458242" cy="5054214"/>
            <a:chOff x="0" y="0"/>
            <a:chExt cx="11277656" cy="67389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77656" cy="6738952"/>
            </a:xfrm>
            <a:custGeom>
              <a:avLst/>
              <a:gdLst/>
              <a:ahLst/>
              <a:cxnLst/>
              <a:rect l="l" t="t" r="r" b="b"/>
              <a:pathLst>
                <a:path w="11277656" h="6738952">
                  <a:moveTo>
                    <a:pt x="0" y="0"/>
                  </a:moveTo>
                  <a:lnTo>
                    <a:pt x="11277656" y="0"/>
                  </a:lnTo>
                  <a:lnTo>
                    <a:pt x="11277656" y="6738952"/>
                  </a:lnTo>
                  <a:lnTo>
                    <a:pt x="0" y="673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587278" y="2894723"/>
              <a:ext cx="7729431" cy="10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1"/>
                </a:lnSpc>
              </a:pPr>
              <a:r>
                <a:rPr lang="en-US" sz="57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2424" y="3261587"/>
            <a:ext cx="15727493" cy="585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854" lvl="1" indent="-396427" algn="l">
              <a:lnSpc>
                <a:spcPts val="5141"/>
              </a:lnSpc>
              <a:buAutoNum type="arabicPeriod"/>
            </a:pPr>
            <a:r>
              <a:rPr lang="en-US" sz="3672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Successfully integrates AI technologies with traditional educational systems</a:t>
            </a:r>
          </a:p>
          <a:p>
            <a:pPr marL="792854" lvl="1" indent="-396427" algn="l">
              <a:lnSpc>
                <a:spcPts val="5141"/>
              </a:lnSpc>
              <a:buAutoNum type="arabicPeriod"/>
            </a:pPr>
            <a:r>
              <a:rPr lang="en-US" sz="3672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Delivers intelligent reasoning features including memory, summarization, and explanations</a:t>
            </a:r>
          </a:p>
          <a:p>
            <a:pPr marL="792854" lvl="1" indent="-396427" algn="l">
              <a:lnSpc>
                <a:spcPts val="5141"/>
              </a:lnSpc>
              <a:buAutoNum type="arabicPeriod"/>
            </a:pPr>
            <a:r>
              <a:rPr lang="en-US" sz="3672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Ensures reliability through strong validation, logging, and fallback mechanisms</a:t>
            </a:r>
          </a:p>
          <a:p>
            <a:pPr marL="792854" lvl="1" indent="-396427" algn="l">
              <a:lnSpc>
                <a:spcPts val="5141"/>
              </a:lnSpc>
              <a:buAutoNum type="arabicPeriod"/>
            </a:pPr>
            <a:r>
              <a:rPr lang="en-US" sz="3672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Enhances learning with personalized study paths and performance tracking</a:t>
            </a:r>
          </a:p>
          <a:p>
            <a:pPr marL="792854" lvl="1" indent="-396427" algn="l">
              <a:lnSpc>
                <a:spcPts val="5141"/>
              </a:lnSpc>
              <a:buAutoNum type="arabicPeriod"/>
            </a:pPr>
            <a:r>
              <a:rPr lang="en-US" sz="3672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Designed with a flexible, scalable, and user-centric architecture.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99072" y="975438"/>
            <a:ext cx="13950528" cy="8336124"/>
            <a:chOff x="0" y="0"/>
            <a:chExt cx="11277656" cy="67389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77656" cy="6738952"/>
            </a:xfrm>
            <a:custGeom>
              <a:avLst/>
              <a:gdLst/>
              <a:ahLst/>
              <a:cxnLst/>
              <a:rect l="l" t="t" r="r" b="b"/>
              <a:pathLst>
                <a:path w="11277656" h="6738952">
                  <a:moveTo>
                    <a:pt x="0" y="0"/>
                  </a:moveTo>
                  <a:lnTo>
                    <a:pt x="11277656" y="0"/>
                  </a:lnTo>
                  <a:lnTo>
                    <a:pt x="11277656" y="6738952"/>
                  </a:lnTo>
                  <a:lnTo>
                    <a:pt x="0" y="673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376" b="-6376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587279" y="3431076"/>
              <a:ext cx="7729431" cy="730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1"/>
                </a:lnSpc>
              </a:pPr>
              <a:r>
                <a:rPr lang="en-US" sz="115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259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5925" y="-729128"/>
            <a:ext cx="10776149" cy="7260431"/>
          </a:xfrm>
          <a:custGeom>
            <a:avLst/>
            <a:gdLst/>
            <a:ahLst/>
            <a:cxnLst/>
            <a:rect l="l" t="t" r="r" b="b"/>
            <a:pathLst>
              <a:path w="10776149" h="7260431">
                <a:moveTo>
                  <a:pt x="0" y="0"/>
                </a:moveTo>
                <a:lnTo>
                  <a:pt x="10776150" y="0"/>
                </a:lnTo>
                <a:lnTo>
                  <a:pt x="10776150" y="7260430"/>
                </a:lnTo>
                <a:lnTo>
                  <a:pt x="0" y="726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173200" y="6210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8653" y="2175693"/>
            <a:ext cx="7878120" cy="125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0"/>
              </a:lnSpc>
            </a:pPr>
            <a:r>
              <a:rPr lang="en-US" sz="69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10911" y="4850703"/>
            <a:ext cx="12746958" cy="369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6"/>
              </a:lnSpc>
            </a:pPr>
            <a:r>
              <a:rPr lang="en-US" sz="5190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BCSF23M002</a:t>
            </a:r>
            <a:r>
              <a:rPr lang="en-US" sz="519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- HAFIZ ABDUL QADIR</a:t>
            </a:r>
          </a:p>
          <a:p>
            <a:pPr algn="l">
              <a:lnSpc>
                <a:spcPts val="7266"/>
              </a:lnSpc>
            </a:pPr>
            <a:r>
              <a:rPr lang="en-US" sz="5190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BCSF23M010  -</a:t>
            </a:r>
            <a:r>
              <a:rPr lang="en-US" sz="519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AYESHA WAQAR</a:t>
            </a:r>
          </a:p>
          <a:p>
            <a:pPr algn="l">
              <a:lnSpc>
                <a:spcPts val="7266"/>
              </a:lnSpc>
            </a:pPr>
            <a:r>
              <a:rPr lang="en-US" sz="5190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BCSF23M033 -  </a:t>
            </a:r>
            <a:r>
              <a:rPr lang="en-US" sz="519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LAIBA NAVEED</a:t>
            </a:r>
          </a:p>
          <a:p>
            <a:pPr algn="l">
              <a:lnSpc>
                <a:spcPts val="7266"/>
              </a:lnSpc>
            </a:pPr>
            <a:r>
              <a:rPr lang="en-US" sz="5190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BCSF23M042 -  </a:t>
            </a:r>
            <a:r>
              <a:rPr lang="en-US" sz="519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HAFIZ SHOAIB AHMAD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210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4364" y="3484694"/>
            <a:ext cx="14848212" cy="55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5"/>
              </a:lnSpc>
              <a:spcBef>
                <a:spcPct val="0"/>
              </a:spcBef>
            </a:pPr>
            <a:r>
              <a:rPr lang="en-US" sz="3503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AI Teacher Assistant:</a:t>
            </a:r>
            <a:r>
              <a:rPr lang="en-US" sz="3503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an intelligent tutoring system that offers personalized, AI-powered explanations (intro, definitions, examples, applications, problem-solving, advanced concepts, research papers), </a:t>
            </a:r>
            <a:r>
              <a:rPr lang="en-US" sz="3503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auto-generates quiz questions</a:t>
            </a:r>
            <a:r>
              <a:rPr lang="en-US" sz="3503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from topics or PDFs with adjustable difficulty, </a:t>
            </a:r>
            <a:r>
              <a:rPr lang="en-US" sz="3503" b="1" dirty="0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evaluates responses</a:t>
            </a:r>
            <a:r>
              <a:rPr lang="en-US" sz="3503" dirty="0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 with semantic analysis and detailed feedback, tracks performance with analytics, maintains memory for context-aware interactions, and supports multiple data sources (JSON/CSV) with advanced search, filtering, and categorization.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98681" y="-1103535"/>
            <a:ext cx="8890638" cy="5990067"/>
            <a:chOff x="0" y="0"/>
            <a:chExt cx="11854184" cy="79867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54184" cy="7986756"/>
            </a:xfrm>
            <a:custGeom>
              <a:avLst/>
              <a:gdLst/>
              <a:ahLst/>
              <a:cxnLst/>
              <a:rect l="l" t="t" r="r" b="b"/>
              <a:pathLst>
                <a:path w="11854184" h="7986756">
                  <a:moveTo>
                    <a:pt x="0" y="0"/>
                  </a:moveTo>
                  <a:lnTo>
                    <a:pt x="11854184" y="0"/>
                  </a:lnTo>
                  <a:lnTo>
                    <a:pt x="11854184" y="7986756"/>
                  </a:lnTo>
                  <a:lnTo>
                    <a:pt x="0" y="798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68423" y="3210925"/>
              <a:ext cx="8124569" cy="2007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40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PROJECT SUMMARY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2245" y="1825799"/>
            <a:ext cx="9466346" cy="7376137"/>
          </a:xfrm>
          <a:custGeom>
            <a:avLst/>
            <a:gdLst/>
            <a:ahLst/>
            <a:cxnLst/>
            <a:rect l="l" t="t" r="r" b="b"/>
            <a:pathLst>
              <a:path w="9466346" h="7376137">
                <a:moveTo>
                  <a:pt x="0" y="0"/>
                </a:moveTo>
                <a:lnTo>
                  <a:pt x="9466346" y="0"/>
                </a:lnTo>
                <a:lnTo>
                  <a:pt x="9466346" y="7376137"/>
                </a:lnTo>
                <a:lnTo>
                  <a:pt x="0" y="7376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262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648602" y="2069132"/>
            <a:ext cx="12667302" cy="7284418"/>
            <a:chOff x="0" y="0"/>
            <a:chExt cx="16889735" cy="9712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89735" cy="9712558"/>
            </a:xfrm>
            <a:custGeom>
              <a:avLst/>
              <a:gdLst/>
              <a:ahLst/>
              <a:cxnLst/>
              <a:rect l="l" t="t" r="r" b="b"/>
              <a:pathLst>
                <a:path w="16889735" h="9712558">
                  <a:moveTo>
                    <a:pt x="0" y="0"/>
                  </a:moveTo>
                  <a:lnTo>
                    <a:pt x="16889735" y="0"/>
                  </a:lnTo>
                  <a:lnTo>
                    <a:pt x="16889735" y="9712558"/>
                  </a:lnTo>
                  <a:lnTo>
                    <a:pt x="0" y="971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2819" b="-1818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564364" y="0"/>
              <a:ext cx="10943333" cy="1192859"/>
            </a:xfrm>
            <a:custGeom>
              <a:avLst/>
              <a:gdLst/>
              <a:ahLst/>
              <a:cxnLst/>
              <a:rect l="l" t="t" r="r" b="b"/>
              <a:pathLst>
                <a:path w="10943333" h="1192859">
                  <a:moveTo>
                    <a:pt x="0" y="0"/>
                  </a:moveTo>
                  <a:lnTo>
                    <a:pt x="10943333" y="0"/>
                  </a:lnTo>
                  <a:lnTo>
                    <a:pt x="10943333" y="1192859"/>
                  </a:lnTo>
                  <a:lnTo>
                    <a:pt x="0" y="1192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338" t="-1162872" b="-86231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036031" y="0"/>
              <a:ext cx="1936795" cy="9712558"/>
            </a:xfrm>
            <a:custGeom>
              <a:avLst/>
              <a:gdLst/>
              <a:ahLst/>
              <a:cxnLst/>
              <a:rect l="l" t="t" r="r" b="b"/>
              <a:pathLst>
                <a:path w="1936795" h="9712558">
                  <a:moveTo>
                    <a:pt x="0" y="0"/>
                  </a:moveTo>
                  <a:lnTo>
                    <a:pt x="1936794" y="0"/>
                  </a:lnTo>
                  <a:lnTo>
                    <a:pt x="1936794" y="9712558"/>
                  </a:lnTo>
                  <a:lnTo>
                    <a:pt x="0" y="971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72045" t="-142819" b="-1818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448260" y="0"/>
              <a:ext cx="842317" cy="9712558"/>
            </a:xfrm>
            <a:custGeom>
              <a:avLst/>
              <a:gdLst/>
              <a:ahLst/>
              <a:cxnLst/>
              <a:rect l="l" t="t" r="r" b="b"/>
              <a:pathLst>
                <a:path w="842317" h="9712558">
                  <a:moveTo>
                    <a:pt x="0" y="0"/>
                  </a:moveTo>
                  <a:lnTo>
                    <a:pt x="842317" y="0"/>
                  </a:lnTo>
                  <a:lnTo>
                    <a:pt x="842317" y="9712558"/>
                  </a:lnTo>
                  <a:lnTo>
                    <a:pt x="0" y="971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05151" t="-142819" b="-1818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972825" y="0"/>
              <a:ext cx="842317" cy="9712558"/>
            </a:xfrm>
            <a:custGeom>
              <a:avLst/>
              <a:gdLst/>
              <a:ahLst/>
              <a:cxnLst/>
              <a:rect l="l" t="t" r="r" b="b"/>
              <a:pathLst>
                <a:path w="842317" h="9712558">
                  <a:moveTo>
                    <a:pt x="0" y="0"/>
                  </a:moveTo>
                  <a:lnTo>
                    <a:pt x="842317" y="0"/>
                  </a:lnTo>
                  <a:lnTo>
                    <a:pt x="842317" y="9712558"/>
                  </a:lnTo>
                  <a:lnTo>
                    <a:pt x="0" y="9712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05151" t="-142819" b="-18187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9648602" y="7628542"/>
            <a:ext cx="9199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 flipH="1" flipV="1">
            <a:off x="15999031" y="8036131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2288969" y="2288969"/>
                </a:moveTo>
                <a:lnTo>
                  <a:pt x="0" y="2288969"/>
                </a:lnTo>
                <a:lnTo>
                  <a:pt x="0" y="0"/>
                </a:lnTo>
                <a:lnTo>
                  <a:pt x="2288969" y="0"/>
                </a:lnTo>
                <a:lnTo>
                  <a:pt x="2288969" y="22889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999031" y="0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2288969" y="0"/>
                </a:moveTo>
                <a:lnTo>
                  <a:pt x="0" y="0"/>
                </a:lnTo>
                <a:lnTo>
                  <a:pt x="0" y="2288969"/>
                </a:lnTo>
                <a:lnTo>
                  <a:pt x="2288969" y="2288969"/>
                </a:lnTo>
                <a:lnTo>
                  <a:pt x="22889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0" y="8036131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0" y="2288969"/>
                </a:moveTo>
                <a:lnTo>
                  <a:pt x="2288969" y="2288969"/>
                </a:lnTo>
                <a:lnTo>
                  <a:pt x="2288969" y="0"/>
                </a:lnTo>
                <a:lnTo>
                  <a:pt x="0" y="0"/>
                </a:lnTo>
                <a:lnTo>
                  <a:pt x="0" y="22889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0" y="0"/>
                </a:moveTo>
                <a:lnTo>
                  <a:pt x="2288969" y="0"/>
                </a:lnTo>
                <a:lnTo>
                  <a:pt x="2288969" y="2288969"/>
                </a:lnTo>
                <a:lnTo>
                  <a:pt x="0" y="2288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9012" y="1013456"/>
            <a:ext cx="13336721" cy="80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6148" b="1" u="sng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ARCHITECTURAL DIAGRAM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51281" y="0"/>
            <a:ext cx="8036719" cy="10287000"/>
          </a:xfrm>
          <a:custGeom>
            <a:avLst/>
            <a:gdLst/>
            <a:ahLst/>
            <a:cxnLst/>
            <a:rect l="l" t="t" r="r" b="b"/>
            <a:pathLst>
              <a:path w="8036719" h="10287000">
                <a:moveTo>
                  <a:pt x="0" y="0"/>
                </a:moveTo>
                <a:lnTo>
                  <a:pt x="8036719" y="0"/>
                </a:lnTo>
                <a:lnTo>
                  <a:pt x="80367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250717" y="5531866"/>
            <a:ext cx="7035570" cy="143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98385" y="616966"/>
            <a:ext cx="10383181" cy="6995668"/>
          </a:xfrm>
          <a:custGeom>
            <a:avLst/>
            <a:gdLst/>
            <a:ahLst/>
            <a:cxnLst/>
            <a:rect l="l" t="t" r="r" b="b"/>
            <a:pathLst>
              <a:path w="10383181" h="6995668">
                <a:moveTo>
                  <a:pt x="0" y="0"/>
                </a:moveTo>
                <a:lnTo>
                  <a:pt x="10383181" y="0"/>
                </a:lnTo>
                <a:lnTo>
                  <a:pt x="10383181" y="6995668"/>
                </a:lnTo>
                <a:lnTo>
                  <a:pt x="0" y="6995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1032" y="3216862"/>
            <a:ext cx="6787602" cy="179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83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 SCREENSHOTS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5999031" y="7928508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2288969" y="2288969"/>
                </a:moveTo>
                <a:lnTo>
                  <a:pt x="0" y="2288969"/>
                </a:lnTo>
                <a:lnTo>
                  <a:pt x="0" y="0"/>
                </a:lnTo>
                <a:lnTo>
                  <a:pt x="2288969" y="0"/>
                </a:lnTo>
                <a:lnTo>
                  <a:pt x="2288969" y="22889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99031" y="0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2288969" y="0"/>
                </a:moveTo>
                <a:lnTo>
                  <a:pt x="0" y="0"/>
                </a:lnTo>
                <a:lnTo>
                  <a:pt x="0" y="2288969"/>
                </a:lnTo>
                <a:lnTo>
                  <a:pt x="2288969" y="2288969"/>
                </a:lnTo>
                <a:lnTo>
                  <a:pt x="22889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7928508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0" y="2288969"/>
                </a:moveTo>
                <a:lnTo>
                  <a:pt x="2288969" y="2288969"/>
                </a:lnTo>
                <a:lnTo>
                  <a:pt x="2288969" y="0"/>
                </a:lnTo>
                <a:lnTo>
                  <a:pt x="0" y="0"/>
                </a:lnTo>
                <a:lnTo>
                  <a:pt x="0" y="22889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2288969" cy="2288969"/>
          </a:xfrm>
          <a:custGeom>
            <a:avLst/>
            <a:gdLst/>
            <a:ahLst/>
            <a:cxnLst/>
            <a:rect l="l" t="t" r="r" b="b"/>
            <a:pathLst>
              <a:path w="2288969" h="2288969">
                <a:moveTo>
                  <a:pt x="0" y="0"/>
                </a:moveTo>
                <a:lnTo>
                  <a:pt x="2288969" y="0"/>
                </a:lnTo>
                <a:lnTo>
                  <a:pt x="2288969" y="2288969"/>
                </a:lnTo>
                <a:lnTo>
                  <a:pt x="0" y="2288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6113" y="1459352"/>
            <a:ext cx="14415773" cy="8883720"/>
          </a:xfrm>
          <a:custGeom>
            <a:avLst/>
            <a:gdLst/>
            <a:ahLst/>
            <a:cxnLst/>
            <a:rect l="l" t="t" r="r" b="b"/>
            <a:pathLst>
              <a:path w="14415773" h="8883720">
                <a:moveTo>
                  <a:pt x="0" y="0"/>
                </a:moveTo>
                <a:lnTo>
                  <a:pt x="14415774" y="0"/>
                </a:lnTo>
                <a:lnTo>
                  <a:pt x="14415774" y="8883721"/>
                </a:lnTo>
                <a:lnTo>
                  <a:pt x="0" y="888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86620" y="724823"/>
            <a:ext cx="11914760" cy="72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5492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 SCREENSHOTS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8151" y="1674421"/>
            <a:ext cx="10351698" cy="8229600"/>
          </a:xfrm>
          <a:custGeom>
            <a:avLst/>
            <a:gdLst/>
            <a:ahLst/>
            <a:cxnLst/>
            <a:rect l="l" t="t" r="r" b="b"/>
            <a:pathLst>
              <a:path w="10351698" h="8229600">
                <a:moveTo>
                  <a:pt x="0" y="0"/>
                </a:moveTo>
                <a:lnTo>
                  <a:pt x="10351698" y="0"/>
                </a:lnTo>
                <a:lnTo>
                  <a:pt x="10351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199557" y="598420"/>
            <a:ext cx="3328176" cy="92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u="sng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Demonstration Screenshots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7214" y="488754"/>
            <a:ext cx="6679928" cy="93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5265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Quiz Generation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53263" y="2057400"/>
            <a:ext cx="12781473" cy="7141648"/>
          </a:xfrm>
          <a:custGeom>
            <a:avLst/>
            <a:gdLst/>
            <a:ahLst/>
            <a:cxnLst/>
            <a:rect l="l" t="t" r="r" b="b"/>
            <a:pathLst>
              <a:path w="12781473" h="7141648">
                <a:moveTo>
                  <a:pt x="0" y="0"/>
                </a:moveTo>
                <a:lnTo>
                  <a:pt x="12781474" y="0"/>
                </a:lnTo>
                <a:lnTo>
                  <a:pt x="12781474" y="7141648"/>
                </a:lnTo>
                <a:lnTo>
                  <a:pt x="0" y="714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199557" y="598420"/>
            <a:ext cx="3328176" cy="92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u="sng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Demonstration Screenshots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896" y="488754"/>
            <a:ext cx="8238565" cy="93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5265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Tracking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3" b="-4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73200" y="61026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00407" y="2164962"/>
            <a:ext cx="11487187" cy="7093338"/>
          </a:xfrm>
          <a:custGeom>
            <a:avLst/>
            <a:gdLst/>
            <a:ahLst/>
            <a:cxnLst/>
            <a:rect l="l" t="t" r="r" b="b"/>
            <a:pathLst>
              <a:path w="11487187" h="7093338">
                <a:moveTo>
                  <a:pt x="0" y="0"/>
                </a:moveTo>
                <a:lnTo>
                  <a:pt x="11487186" y="0"/>
                </a:lnTo>
                <a:lnTo>
                  <a:pt x="11487186" y="7093338"/>
                </a:lnTo>
                <a:lnTo>
                  <a:pt x="0" y="7093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199557" y="598420"/>
            <a:ext cx="3328176" cy="92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623" u="sng">
                <a:solidFill>
                  <a:srgbClr val="0E0F7D"/>
                </a:solidFill>
                <a:latin typeface="Poppins"/>
                <a:ea typeface="Poppins"/>
                <a:cs typeface="Poppins"/>
                <a:sym typeface="Poppins"/>
              </a:rPr>
              <a:t>Demonstration Screenshots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0993" y="488754"/>
            <a:ext cx="8238565" cy="93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5265" b="1">
                <a:solidFill>
                  <a:srgbClr val="0E0F7D"/>
                </a:solidFill>
                <a:latin typeface="Poppins Bold"/>
                <a:ea typeface="Poppins Bold"/>
                <a:cs typeface="Poppins Bold"/>
                <a:sym typeface="Poppins Bold"/>
              </a:rPr>
              <a:t>Study Paths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365</Words>
  <Application>Microsoft Office PowerPoint</Application>
  <PresentationFormat>Custom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medical</dc:title>
  <cp:lastModifiedBy>Shoaib Ahmad</cp:lastModifiedBy>
  <cp:revision>10</cp:revision>
  <dcterms:created xsi:type="dcterms:W3CDTF">2006-08-16T00:00:00Z</dcterms:created>
  <dcterms:modified xsi:type="dcterms:W3CDTF">2026-01-01T23:12:14Z</dcterms:modified>
  <dc:identifier>DAG5lruS4So</dc:identifier>
</cp:coreProperties>
</file>